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6"/>
  </p:notesMasterIdLst>
  <p:sldIdLst>
    <p:sldId id="274" r:id="rId2"/>
    <p:sldId id="257" r:id="rId3"/>
    <p:sldId id="273" r:id="rId4"/>
    <p:sldId id="276" r:id="rId5"/>
    <p:sldId id="271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2" r:id="rId14"/>
    <p:sldId id="275" r:id="rId15"/>
  </p:sldIdLst>
  <p:sldSz cx="12192000" cy="6858000"/>
  <p:notesSz cx="6858000" cy="9144000"/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291" autoAdjust="0"/>
  </p:normalViewPr>
  <p:slideViewPr>
    <p:cSldViewPr snapToGrid="0">
      <p:cViewPr varScale="1">
        <p:scale>
          <a:sx n="78" d="100"/>
          <a:sy n="78" d="100"/>
        </p:scale>
        <p:origin x="78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project%20-%20Copy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iti\course9excel\project%20-%20Copy%20(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project%20-%20Copy%20(1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project%20-%20Copy%20(1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project%20-%20Copy%20(1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project%20-%20Copy%20(1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- Copy (1).xlsx]pivot client!PivotTable1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92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j-cs"/>
              </a:defRPr>
            </a:pPr>
            <a:r>
              <a:rPr lang="en-US"/>
              <a:t>Cities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92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j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client'!$E$1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j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'pivot client'!$D$2:$D$7</c:f>
              <c:strCache>
                <c:ptCount val="5"/>
                <c:pt idx="0">
                  <c:v>Charleston</c:v>
                </c:pt>
                <c:pt idx="1">
                  <c:v>Chicago</c:v>
                </c:pt>
                <c:pt idx="2">
                  <c:v>Houston</c:v>
                </c:pt>
                <c:pt idx="3">
                  <c:v>Los Angeles</c:v>
                </c:pt>
                <c:pt idx="4">
                  <c:v>New York City</c:v>
                </c:pt>
              </c:strCache>
            </c:strRef>
          </c:cat>
          <c:val>
            <c:numRef>
              <c:f>'pivot client'!$E$2:$E$7</c:f>
              <c:numCache>
                <c:formatCode>General</c:formatCode>
                <c:ptCount val="5"/>
                <c:pt idx="0">
                  <c:v>115</c:v>
                </c:pt>
                <c:pt idx="1">
                  <c:v>180</c:v>
                </c:pt>
                <c:pt idx="2">
                  <c:v>155</c:v>
                </c:pt>
                <c:pt idx="3">
                  <c:v>169</c:v>
                </c:pt>
                <c:pt idx="4">
                  <c:v>663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BF-4D7C-8172-1586EA8BD8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012094895"/>
        <c:axId val="2012095311"/>
      </c:barChart>
      <c:catAx>
        <c:axId val="201209489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j-cs"/>
                  </a:defRPr>
                </a:pPr>
                <a:r>
                  <a:rPr lang="en-US"/>
                  <a:t>city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j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j-cs"/>
              </a:defRPr>
            </a:pPr>
            <a:endParaRPr lang="en-US"/>
          </a:p>
        </c:txPr>
        <c:crossAx val="2012095311"/>
        <c:crosses val="autoZero"/>
        <c:auto val="1"/>
        <c:lblAlgn val="ctr"/>
        <c:lblOffset val="100"/>
        <c:noMultiLvlLbl val="0"/>
      </c:catAx>
      <c:valAx>
        <c:axId val="201209531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j-cs"/>
                  </a:defRPr>
                </a:pPr>
                <a:r>
                  <a:rPr lang="en-US"/>
                  <a:t>count of clients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j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j-cs"/>
              </a:defRPr>
            </a:pPr>
            <a:endParaRPr lang="en-US"/>
          </a:p>
        </c:txPr>
        <c:crossAx val="2012094895"/>
        <c:crosses val="autoZero"/>
        <c:crossBetween val="between"/>
      </c:valAx>
      <c:spPr>
        <a:noFill/>
        <a:ln>
          <a:solidFill>
            <a:schemeClr val="bg1"/>
          </a:solidFill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j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in">
      <a:solidFill>
        <a:schemeClr val="bg1"/>
      </a:solidFill>
      <a:prstDash val="solid"/>
    </a:ln>
    <a:effectLst/>
  </c:spPr>
  <c:txPr>
    <a:bodyPr/>
    <a:lstStyle/>
    <a:p>
      <a:pPr>
        <a:defRPr lang="en-US" sz="1600" b="1">
          <a:cs typeface="+mj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- Copy (1) (version 1).xlsb.xlsx]Sheet2!PivotTable1</c:name>
    <c:fmtId val="7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Sheet2!$A$4:$A$79</c:f>
              <c:strCache>
                <c:ptCount val="75"/>
                <c:pt idx="0">
                  <c:v>Albuquerque</c:v>
                </c:pt>
                <c:pt idx="1">
                  <c:v>Anchorage</c:v>
                </c:pt>
                <c:pt idx="2">
                  <c:v>Atlanta</c:v>
                </c:pt>
                <c:pt idx="3">
                  <c:v>Baltimore</c:v>
                </c:pt>
                <c:pt idx="4">
                  <c:v>Billings</c:v>
                </c:pt>
                <c:pt idx="5">
                  <c:v>Birmingham</c:v>
                </c:pt>
                <c:pt idx="6">
                  <c:v>Boise</c:v>
                </c:pt>
                <c:pt idx="7">
                  <c:v>Boston</c:v>
                </c:pt>
                <c:pt idx="8">
                  <c:v>Bridgeport</c:v>
                </c:pt>
                <c:pt idx="9">
                  <c:v>Brockton</c:v>
                </c:pt>
                <c:pt idx="10">
                  <c:v>Buffalo</c:v>
                </c:pt>
                <c:pt idx="11">
                  <c:v>Burlington</c:v>
                </c:pt>
                <c:pt idx="12">
                  <c:v>Cambridge</c:v>
                </c:pt>
                <c:pt idx="13">
                  <c:v>Charleston</c:v>
                </c:pt>
                <c:pt idx="14">
                  <c:v>Charlotte</c:v>
                </c:pt>
                <c:pt idx="15">
                  <c:v>Cheyenne</c:v>
                </c:pt>
                <c:pt idx="16">
                  <c:v>Chicago</c:v>
                </c:pt>
                <c:pt idx="17">
                  <c:v>Columbus</c:v>
                </c:pt>
                <c:pt idx="18">
                  <c:v>Cranston</c:v>
                </c:pt>
                <c:pt idx="19">
                  <c:v>Danbury</c:v>
                </c:pt>
                <c:pt idx="20">
                  <c:v>Denver</c:v>
                </c:pt>
                <c:pt idx="21">
                  <c:v>Des Moines</c:v>
                </c:pt>
                <c:pt idx="22">
                  <c:v>Detroit</c:v>
                </c:pt>
                <c:pt idx="23">
                  <c:v>Fall River</c:v>
                </c:pt>
                <c:pt idx="24">
                  <c:v>Fargo</c:v>
                </c:pt>
                <c:pt idx="25">
                  <c:v>Hartford</c:v>
                </c:pt>
                <c:pt idx="26">
                  <c:v>Honolulu</c:v>
                </c:pt>
                <c:pt idx="27">
                  <c:v>Houston</c:v>
                </c:pt>
                <c:pt idx="28">
                  <c:v>Indianapolis</c:v>
                </c:pt>
                <c:pt idx="29">
                  <c:v>Jackson</c:v>
                </c:pt>
                <c:pt idx="30">
                  <c:v>Jacksonville</c:v>
                </c:pt>
                <c:pt idx="31">
                  <c:v>Kansas City</c:v>
                </c:pt>
                <c:pt idx="32">
                  <c:v>Las Vegas</c:v>
                </c:pt>
                <c:pt idx="33">
                  <c:v>Lawrence</c:v>
                </c:pt>
                <c:pt idx="34">
                  <c:v>Little Rock</c:v>
                </c:pt>
                <c:pt idx="35">
                  <c:v>Los Angeles</c:v>
                </c:pt>
                <c:pt idx="36">
                  <c:v>Louisville</c:v>
                </c:pt>
                <c:pt idx="37">
                  <c:v>Lowell</c:v>
                </c:pt>
                <c:pt idx="38">
                  <c:v>Lynn</c:v>
                </c:pt>
                <c:pt idx="39">
                  <c:v>Manchester</c:v>
                </c:pt>
                <c:pt idx="40">
                  <c:v>Milwaukee</c:v>
                </c:pt>
                <c:pt idx="41">
                  <c:v>Minneapolis</c:v>
                </c:pt>
                <c:pt idx="42">
                  <c:v>Nashua</c:v>
                </c:pt>
                <c:pt idx="43">
                  <c:v>Nashville</c:v>
                </c:pt>
                <c:pt idx="44">
                  <c:v>New Bedford</c:v>
                </c:pt>
                <c:pt idx="45">
                  <c:v>New Britain</c:v>
                </c:pt>
                <c:pt idx="46">
                  <c:v>New Haven</c:v>
                </c:pt>
                <c:pt idx="47">
                  <c:v>New Orleans</c:v>
                </c:pt>
                <c:pt idx="48">
                  <c:v>New York City</c:v>
                </c:pt>
                <c:pt idx="49">
                  <c:v>Newark</c:v>
                </c:pt>
                <c:pt idx="50">
                  <c:v>Newton</c:v>
                </c:pt>
                <c:pt idx="51">
                  <c:v>Norwalk</c:v>
                </c:pt>
                <c:pt idx="52">
                  <c:v>Oklahoma City</c:v>
                </c:pt>
                <c:pt idx="53">
                  <c:v>Omaha</c:v>
                </c:pt>
                <c:pt idx="54">
                  <c:v>Philadelphia</c:v>
                </c:pt>
                <c:pt idx="55">
                  <c:v>Phoenix</c:v>
                </c:pt>
                <c:pt idx="56">
                  <c:v>Portland</c:v>
                </c:pt>
                <c:pt idx="57">
                  <c:v>Providence</c:v>
                </c:pt>
                <c:pt idx="58">
                  <c:v>Quincy</c:v>
                </c:pt>
                <c:pt idx="59">
                  <c:v>Rochester</c:v>
                </c:pt>
                <c:pt idx="60">
                  <c:v>Salt Lake City</c:v>
                </c:pt>
                <c:pt idx="61">
                  <c:v>San Antonio</c:v>
                </c:pt>
                <c:pt idx="62">
                  <c:v>San Diego</c:v>
                </c:pt>
                <c:pt idx="63">
                  <c:v>Seattle</c:v>
                </c:pt>
                <c:pt idx="64">
                  <c:v>Sioux Falls</c:v>
                </c:pt>
                <c:pt idx="65">
                  <c:v>Somerville</c:v>
                </c:pt>
                <c:pt idx="66">
                  <c:v>Springfield</c:v>
                </c:pt>
                <c:pt idx="67">
                  <c:v>Syracuse</c:v>
                </c:pt>
                <c:pt idx="68">
                  <c:v>Virginia Beach</c:v>
                </c:pt>
                <c:pt idx="69">
                  <c:v>Warwick</c:v>
                </c:pt>
                <c:pt idx="70">
                  <c:v>Washington</c:v>
                </c:pt>
                <c:pt idx="71">
                  <c:v>Wichita</c:v>
                </c:pt>
                <c:pt idx="72">
                  <c:v>Wilmington</c:v>
                </c:pt>
                <c:pt idx="73">
                  <c:v>Worcester</c:v>
                </c:pt>
                <c:pt idx="74">
                  <c:v>Yonkers</c:v>
                </c:pt>
              </c:strCache>
            </c:strRef>
          </c:cat>
          <c:val>
            <c:numRef>
              <c:f>Sheet2!$B$4:$B$79</c:f>
              <c:numCache>
                <c:formatCode>General</c:formatCode>
                <c:ptCount val="75"/>
                <c:pt idx="0">
                  <c:v>4.3988269794721412E-3</c:v>
                </c:pt>
                <c:pt idx="1">
                  <c:v>1.0263929618768328E-2</c:v>
                </c:pt>
                <c:pt idx="2">
                  <c:v>1.7595307917888565E-2</c:v>
                </c:pt>
                <c:pt idx="3">
                  <c:v>1.6129032258064516E-2</c:v>
                </c:pt>
                <c:pt idx="4">
                  <c:v>1.0263929618768328E-2</c:v>
                </c:pt>
                <c:pt idx="5">
                  <c:v>8.7976539589442824E-3</c:v>
                </c:pt>
                <c:pt idx="6">
                  <c:v>1.4662756598240469E-3</c:v>
                </c:pt>
                <c:pt idx="7">
                  <c:v>1.3196480938416423E-2</c:v>
                </c:pt>
                <c:pt idx="8">
                  <c:v>1.906158357771261E-2</c:v>
                </c:pt>
                <c:pt idx="9">
                  <c:v>8.7976539589442824E-3</c:v>
                </c:pt>
                <c:pt idx="10">
                  <c:v>1.7595307917888565E-2</c:v>
                </c:pt>
                <c:pt idx="11">
                  <c:v>4.3988269794721412E-3</c:v>
                </c:pt>
                <c:pt idx="12">
                  <c:v>8.7976539589442824E-3</c:v>
                </c:pt>
                <c:pt idx="13">
                  <c:v>2.3460410557184751E-2</c:v>
                </c:pt>
                <c:pt idx="14">
                  <c:v>8.7976539589442824E-3</c:v>
                </c:pt>
                <c:pt idx="15">
                  <c:v>1.0263929618768328E-2</c:v>
                </c:pt>
                <c:pt idx="16">
                  <c:v>2.932551319648094E-2</c:v>
                </c:pt>
                <c:pt idx="17">
                  <c:v>1.0263929618768328E-2</c:v>
                </c:pt>
                <c:pt idx="18">
                  <c:v>2.1994134897360705E-2</c:v>
                </c:pt>
                <c:pt idx="19">
                  <c:v>7.331378299120235E-3</c:v>
                </c:pt>
                <c:pt idx="20">
                  <c:v>7.331378299120235E-3</c:v>
                </c:pt>
                <c:pt idx="21">
                  <c:v>1.6129032258064516E-2</c:v>
                </c:pt>
                <c:pt idx="22">
                  <c:v>7.331378299120235E-3</c:v>
                </c:pt>
                <c:pt idx="23">
                  <c:v>8.7976539589442824E-3</c:v>
                </c:pt>
                <c:pt idx="24">
                  <c:v>7.331378299120235E-3</c:v>
                </c:pt>
                <c:pt idx="25">
                  <c:v>1.0263929618768328E-2</c:v>
                </c:pt>
                <c:pt idx="26">
                  <c:v>8.7976539589442824E-3</c:v>
                </c:pt>
                <c:pt idx="27">
                  <c:v>3.3724340175953077E-2</c:v>
                </c:pt>
                <c:pt idx="28">
                  <c:v>1.6129032258064516E-2</c:v>
                </c:pt>
                <c:pt idx="29">
                  <c:v>1.0263929618768328E-2</c:v>
                </c:pt>
                <c:pt idx="30">
                  <c:v>1.0263929618768328E-2</c:v>
                </c:pt>
                <c:pt idx="31">
                  <c:v>7.331378299120235E-3</c:v>
                </c:pt>
                <c:pt idx="32">
                  <c:v>1.3196480938416423E-2</c:v>
                </c:pt>
                <c:pt idx="33">
                  <c:v>1.1730205278592375E-2</c:v>
                </c:pt>
                <c:pt idx="34">
                  <c:v>1.1730205278592375E-2</c:v>
                </c:pt>
                <c:pt idx="35">
                  <c:v>3.6656891495601175E-2</c:v>
                </c:pt>
                <c:pt idx="36">
                  <c:v>1.0263929618768328E-2</c:v>
                </c:pt>
                <c:pt idx="37">
                  <c:v>1.6129032258064516E-2</c:v>
                </c:pt>
                <c:pt idx="38">
                  <c:v>1.3196480938416423E-2</c:v>
                </c:pt>
                <c:pt idx="39">
                  <c:v>4.3988269794721412E-3</c:v>
                </c:pt>
                <c:pt idx="40">
                  <c:v>8.7976539589442824E-3</c:v>
                </c:pt>
                <c:pt idx="41">
                  <c:v>5.8651026392961877E-3</c:v>
                </c:pt>
                <c:pt idx="42">
                  <c:v>1.3196480938416423E-2</c:v>
                </c:pt>
                <c:pt idx="43">
                  <c:v>1.466275659824047E-2</c:v>
                </c:pt>
                <c:pt idx="44">
                  <c:v>1.1730205278592375E-2</c:v>
                </c:pt>
                <c:pt idx="45">
                  <c:v>1.1730205278592375E-2</c:v>
                </c:pt>
                <c:pt idx="46">
                  <c:v>2.1994134897360705E-2</c:v>
                </c:pt>
                <c:pt idx="47">
                  <c:v>8.7976539589442824E-3</c:v>
                </c:pt>
                <c:pt idx="48">
                  <c:v>0.1158357771260997</c:v>
                </c:pt>
                <c:pt idx="49">
                  <c:v>1.1730205278592375E-2</c:v>
                </c:pt>
                <c:pt idx="50">
                  <c:v>8.7976539589442824E-3</c:v>
                </c:pt>
                <c:pt idx="51">
                  <c:v>1.1730205278592375E-2</c:v>
                </c:pt>
                <c:pt idx="52">
                  <c:v>1.3196480938416423E-2</c:v>
                </c:pt>
                <c:pt idx="53">
                  <c:v>1.1730205278592375E-2</c:v>
                </c:pt>
                <c:pt idx="54">
                  <c:v>2.1994134897360705E-2</c:v>
                </c:pt>
                <c:pt idx="55">
                  <c:v>2.3460410557184751E-2</c:v>
                </c:pt>
                <c:pt idx="56">
                  <c:v>1.7595307917888565E-2</c:v>
                </c:pt>
                <c:pt idx="57">
                  <c:v>1.0263929618768328E-2</c:v>
                </c:pt>
                <c:pt idx="58">
                  <c:v>1.6129032258064516E-2</c:v>
                </c:pt>
                <c:pt idx="59">
                  <c:v>4.3988269794721412E-3</c:v>
                </c:pt>
                <c:pt idx="60">
                  <c:v>7.331378299120235E-3</c:v>
                </c:pt>
                <c:pt idx="61">
                  <c:v>1.3196480938416423E-2</c:v>
                </c:pt>
                <c:pt idx="62">
                  <c:v>1.1730205278592375E-2</c:v>
                </c:pt>
                <c:pt idx="63">
                  <c:v>1.1730205278592375E-2</c:v>
                </c:pt>
                <c:pt idx="64">
                  <c:v>2.9325513196480938E-3</c:v>
                </c:pt>
                <c:pt idx="65">
                  <c:v>7.331378299120235E-3</c:v>
                </c:pt>
                <c:pt idx="66">
                  <c:v>1.0263929618768328E-2</c:v>
                </c:pt>
                <c:pt idx="67">
                  <c:v>1.0263929618768328E-2</c:v>
                </c:pt>
                <c:pt idx="68">
                  <c:v>2.9325513196480938E-3</c:v>
                </c:pt>
                <c:pt idx="69">
                  <c:v>1.0263929618768328E-2</c:v>
                </c:pt>
                <c:pt idx="70">
                  <c:v>7.331378299120235E-3</c:v>
                </c:pt>
                <c:pt idx="71">
                  <c:v>2.9325513196480938E-3</c:v>
                </c:pt>
                <c:pt idx="72">
                  <c:v>8.7976539589442824E-3</c:v>
                </c:pt>
                <c:pt idx="73">
                  <c:v>7.331378299120235E-3</c:v>
                </c:pt>
                <c:pt idx="74">
                  <c:v>8.7976539589442824E-3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F71-4F40-B993-9796C8C5C1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08165167"/>
        <c:axId val="1308156431"/>
      </c:barChart>
      <c:catAx>
        <c:axId val="13081651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8156431"/>
        <c:crosses val="autoZero"/>
        <c:auto val="1"/>
        <c:lblAlgn val="ctr"/>
        <c:lblOffset val="100"/>
        <c:noMultiLvlLbl val="0"/>
      </c:catAx>
      <c:valAx>
        <c:axId val="13081564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81651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 b="1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- Copy (1).xlsx]loanp2!PivotTable8</c:name>
    <c:fmtId val="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loanp2!$C$8:$C$9</c:f>
              <c:strCache>
                <c:ptCount val="1"/>
                <c:pt idx="0">
                  <c:v>car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loanp2!$B$10:$B$15</c:f>
              <c:strCache>
                <c:ptCount val="5"/>
                <c:pt idx="0">
                  <c:v>19-28</c:v>
                </c:pt>
                <c:pt idx="1">
                  <c:v>29-38</c:v>
                </c:pt>
                <c:pt idx="2">
                  <c:v>39-48</c:v>
                </c:pt>
                <c:pt idx="3">
                  <c:v>49-58</c:v>
                </c:pt>
                <c:pt idx="4">
                  <c:v>59-68</c:v>
                </c:pt>
              </c:strCache>
            </c:strRef>
          </c:cat>
          <c:val>
            <c:numRef>
              <c:f>loanp2!$C$10:$C$15</c:f>
              <c:numCache>
                <c:formatCode>General</c:formatCode>
                <c:ptCount val="5"/>
                <c:pt idx="0">
                  <c:v>7</c:v>
                </c:pt>
                <c:pt idx="1">
                  <c:v>8</c:v>
                </c:pt>
                <c:pt idx="2">
                  <c:v>7</c:v>
                </c:pt>
                <c:pt idx="3">
                  <c:v>5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40-4717-8749-06C9B388464B}"/>
            </c:ext>
          </c:extLst>
        </c:ser>
        <c:ser>
          <c:idx val="1"/>
          <c:order val="1"/>
          <c:tx>
            <c:strRef>
              <c:f>loanp2!$D$8:$D$9</c:f>
              <c:strCache>
                <c:ptCount val="1"/>
                <c:pt idx="0">
                  <c:v>debt_consolidation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loanp2!$B$10:$B$15</c:f>
              <c:strCache>
                <c:ptCount val="5"/>
                <c:pt idx="0">
                  <c:v>19-28</c:v>
                </c:pt>
                <c:pt idx="1">
                  <c:v>29-38</c:v>
                </c:pt>
                <c:pt idx="2">
                  <c:v>39-48</c:v>
                </c:pt>
                <c:pt idx="3">
                  <c:v>49-58</c:v>
                </c:pt>
                <c:pt idx="4">
                  <c:v>59-68</c:v>
                </c:pt>
              </c:strCache>
            </c:strRef>
          </c:cat>
          <c:val>
            <c:numRef>
              <c:f>loanp2!$D$10:$D$15</c:f>
              <c:numCache>
                <c:formatCode>General</c:formatCode>
                <c:ptCount val="5"/>
                <c:pt idx="0">
                  <c:v>19</c:v>
                </c:pt>
                <c:pt idx="1">
                  <c:v>19</c:v>
                </c:pt>
                <c:pt idx="2">
                  <c:v>16</c:v>
                </c:pt>
                <c:pt idx="3">
                  <c:v>11</c:v>
                </c:pt>
                <c:pt idx="4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540-4717-8749-06C9B388464B}"/>
            </c:ext>
          </c:extLst>
        </c:ser>
        <c:ser>
          <c:idx val="2"/>
          <c:order val="2"/>
          <c:tx>
            <c:strRef>
              <c:f>loanp2!$E$8:$E$9</c:f>
              <c:strCache>
                <c:ptCount val="1"/>
                <c:pt idx="0">
                  <c:v>home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loanp2!$B$10:$B$15</c:f>
              <c:strCache>
                <c:ptCount val="5"/>
                <c:pt idx="0">
                  <c:v>19-28</c:v>
                </c:pt>
                <c:pt idx="1">
                  <c:v>29-38</c:v>
                </c:pt>
                <c:pt idx="2">
                  <c:v>39-48</c:v>
                </c:pt>
                <c:pt idx="3">
                  <c:v>49-58</c:v>
                </c:pt>
                <c:pt idx="4">
                  <c:v>59-68</c:v>
                </c:pt>
              </c:strCache>
            </c:strRef>
          </c:cat>
          <c:val>
            <c:numRef>
              <c:f>loanp2!$E$10:$E$15</c:f>
              <c:numCache>
                <c:formatCode>General</c:formatCode>
                <c:ptCount val="5"/>
                <c:pt idx="0">
                  <c:v>111</c:v>
                </c:pt>
                <c:pt idx="1">
                  <c:v>129</c:v>
                </c:pt>
                <c:pt idx="2">
                  <c:v>124</c:v>
                </c:pt>
                <c:pt idx="3">
                  <c:v>119</c:v>
                </c:pt>
                <c:pt idx="4">
                  <c:v>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540-4717-8749-06C9B388464B}"/>
            </c:ext>
          </c:extLst>
        </c:ser>
        <c:ser>
          <c:idx val="3"/>
          <c:order val="3"/>
          <c:tx>
            <c:strRef>
              <c:f>loanp2!$F$8:$F$9</c:f>
              <c:strCache>
                <c:ptCount val="1"/>
                <c:pt idx="0">
                  <c:v>home_improvement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loanp2!$B$10:$B$15</c:f>
              <c:strCache>
                <c:ptCount val="5"/>
                <c:pt idx="0">
                  <c:v>19-28</c:v>
                </c:pt>
                <c:pt idx="1">
                  <c:v>29-38</c:v>
                </c:pt>
                <c:pt idx="2">
                  <c:v>39-48</c:v>
                </c:pt>
                <c:pt idx="3">
                  <c:v>49-58</c:v>
                </c:pt>
                <c:pt idx="4">
                  <c:v>59-68</c:v>
                </c:pt>
              </c:strCache>
            </c:strRef>
          </c:cat>
          <c:val>
            <c:numRef>
              <c:f>loanp2!$F$10:$F$15</c:f>
              <c:numCache>
                <c:formatCode>General</c:formatCode>
                <c:ptCount val="5"/>
                <c:pt idx="0">
                  <c:v>5</c:v>
                </c:pt>
                <c:pt idx="1">
                  <c:v>7</c:v>
                </c:pt>
                <c:pt idx="2">
                  <c:v>9</c:v>
                </c:pt>
                <c:pt idx="3">
                  <c:v>12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540-4717-8749-06C9B38846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89415320"/>
        <c:axId val="689424504"/>
      </c:barChart>
      <c:catAx>
        <c:axId val="6894153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Age</a:t>
                </a:r>
                <a:r>
                  <a:rPr lang="en-US" baseline="0" dirty="0"/>
                  <a:t> range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9424504"/>
        <c:crosses val="autoZero"/>
        <c:auto val="1"/>
        <c:lblAlgn val="ctr"/>
        <c:lblOffset val="100"/>
        <c:noMultiLvlLbl val="0"/>
      </c:catAx>
      <c:valAx>
        <c:axId val="689424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9415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 b="1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- Copy (1).xlsx]pivot loan!PivotTable1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1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Months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1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loan'!$B$25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tx2">
                  <a:lumMod val="75000"/>
                </a:schemeClr>
              </a:solidFill>
            </a:ln>
            <a:effectLst/>
          </c:spPr>
          <c:invertIfNegative val="0"/>
          <c:cat>
            <c:strRef>
              <c:f>'pivot loan'!$A$26:$A$38</c:f>
              <c:strCach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strCache>
            </c:strRef>
          </c:cat>
          <c:val>
            <c:numRef>
              <c:f>'pivot loan'!$B$26:$B$38</c:f>
              <c:numCache>
                <c:formatCode>General</c:formatCode>
                <c:ptCount val="12"/>
                <c:pt idx="0">
                  <c:v>55</c:v>
                </c:pt>
                <c:pt idx="1">
                  <c:v>50</c:v>
                </c:pt>
                <c:pt idx="2">
                  <c:v>55</c:v>
                </c:pt>
                <c:pt idx="3">
                  <c:v>48</c:v>
                </c:pt>
                <c:pt idx="4">
                  <c:v>58</c:v>
                </c:pt>
                <c:pt idx="5">
                  <c:v>62</c:v>
                </c:pt>
                <c:pt idx="6">
                  <c:v>59</c:v>
                </c:pt>
                <c:pt idx="7">
                  <c:v>58</c:v>
                </c:pt>
                <c:pt idx="8">
                  <c:v>63</c:v>
                </c:pt>
                <c:pt idx="9">
                  <c:v>53</c:v>
                </c:pt>
                <c:pt idx="10">
                  <c:v>55</c:v>
                </c:pt>
                <c:pt idx="11">
                  <c:v>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4B-4722-955D-2DD1B0A544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00179504"/>
        <c:axId val="1000178256"/>
      </c:barChart>
      <c:catAx>
        <c:axId val="10001795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Months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178256"/>
        <c:crosses val="autoZero"/>
        <c:auto val="1"/>
        <c:lblAlgn val="ctr"/>
        <c:lblOffset val="100"/>
        <c:noMultiLvlLbl val="0"/>
      </c:catAx>
      <c:valAx>
        <c:axId val="10001782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179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12700" cap="flat" cmpd="sng" algn="in">
      <a:solidFill>
        <a:schemeClr val="bg1"/>
      </a:solidFill>
      <a:prstDash val="solid"/>
    </a:ln>
    <a:effectLst/>
  </c:spPr>
  <c:txPr>
    <a:bodyPr/>
    <a:lstStyle/>
    <a:p>
      <a:pPr>
        <a:defRPr sz="1800" b="1"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- Copy (1).xlsx]pivot loan!PivotTable3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1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Duration</a:t>
            </a:r>
          </a:p>
        </c:rich>
      </c:tx>
      <c:layout>
        <c:manualLayout>
          <c:xMode val="edge"/>
          <c:yMode val="edge"/>
          <c:x val="0.46735431723137522"/>
          <c:y val="2.727272727272727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1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710727678490833"/>
          <c:y val="0.23247744988490712"/>
          <c:w val="0.76112270341207344"/>
          <c:h val="0.53774387576552929"/>
        </c:manualLayout>
      </c:layout>
      <c:areaChart>
        <c:grouping val="standard"/>
        <c:varyColors val="0"/>
        <c:ser>
          <c:idx val="0"/>
          <c:order val="0"/>
          <c:tx>
            <c:strRef>
              <c:f>'pivot loan'!$B$40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'pivot loan'!$A$41:$A$46</c:f>
              <c:strCache>
                <c:ptCount val="5"/>
                <c:pt idx="0">
                  <c:v>12</c:v>
                </c:pt>
                <c:pt idx="1">
                  <c:v>24</c:v>
                </c:pt>
                <c:pt idx="2">
                  <c:v>36</c:v>
                </c:pt>
                <c:pt idx="3">
                  <c:v>48</c:v>
                </c:pt>
                <c:pt idx="4">
                  <c:v>60</c:v>
                </c:pt>
              </c:strCache>
            </c:strRef>
          </c:cat>
          <c:val>
            <c:numRef>
              <c:f>'pivot loan'!$B$41:$B$46</c:f>
              <c:numCache>
                <c:formatCode>General</c:formatCode>
                <c:ptCount val="5"/>
                <c:pt idx="0">
                  <c:v>131</c:v>
                </c:pt>
                <c:pt idx="1">
                  <c:v>138</c:v>
                </c:pt>
                <c:pt idx="2">
                  <c:v>130</c:v>
                </c:pt>
                <c:pt idx="3">
                  <c:v>138</c:v>
                </c:pt>
                <c:pt idx="4">
                  <c:v>145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72-4E93-81EA-D724029DD5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39038336"/>
        <c:axId val="839036256"/>
      </c:areaChart>
      <c:catAx>
        <c:axId val="8390383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Number of months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9036256"/>
        <c:crosses val="autoZero"/>
        <c:auto val="1"/>
        <c:lblAlgn val="ctr"/>
        <c:lblOffset val="100"/>
        <c:noMultiLvlLbl val="0"/>
      </c:catAx>
      <c:valAx>
        <c:axId val="8390362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90383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12700" cap="flat" cmpd="sng" algn="in">
      <a:solidFill>
        <a:schemeClr val="bg1"/>
      </a:solidFill>
      <a:prstDash val="solid"/>
    </a:ln>
    <a:effectLst/>
  </c:spPr>
  <c:txPr>
    <a:bodyPr/>
    <a:lstStyle/>
    <a:p>
      <a:pPr>
        <a:defRPr sz="1600" b="1"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- Copy (1).xlsx]pivot client!PivotTable6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472C4"/>
              </a:solidFill>
              <a:round/>
            </a:ln>
            <a:effectLst>
              <a:outerShdw blurRad="50800" dist="38100" dir="2700000" algn="tl" rotWithShape="0">
                <a:srgbClr val="4472C4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lumMod val="75000"/>
              <a:alpha val="90000"/>
            </a:schemeClr>
          </a:solidFill>
          <a:ln w="19050">
            <a:solidFill>
              <a:schemeClr val="accent1"/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/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472C4"/>
              </a:solidFill>
              <a:round/>
            </a:ln>
            <a:effectLst>
              <a:outerShdw blurRad="50800" dist="38100" dir="2700000" algn="tl" rotWithShape="0">
                <a:srgbClr val="4472C4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FF99CC">
              <a:alpha val="90000"/>
            </a:srgbClr>
          </a:solidFill>
          <a:ln w="19050">
            <a:solidFill>
              <a:srgbClr val="FF99CC">
                <a:alpha val="98000"/>
              </a:srgb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rgbClr val="FF99CC">
                <a:alpha val="98000"/>
              </a:srgb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472C4"/>
              </a:solidFill>
              <a:round/>
            </a:ln>
            <a:effectLst>
              <a:outerShdw blurRad="50800" dist="38100" dir="2700000" algn="tl" rotWithShape="0">
                <a:srgbClr val="4472C4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472C4"/>
              </a:solidFill>
              <a:round/>
            </a:ln>
            <a:effectLst>
              <a:outerShdw blurRad="50800" dist="38100" dir="2700000" algn="tl" rotWithShape="0">
                <a:srgbClr val="4472C4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FF99CC">
              <a:alpha val="90000"/>
            </a:srgbClr>
          </a:solidFill>
          <a:ln w="19050">
            <a:solidFill>
              <a:srgbClr val="FF99CC">
                <a:alpha val="98000"/>
              </a:srgb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rgbClr val="FF99CC">
                <a:alpha val="98000"/>
              </a:srgb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472C4"/>
              </a:solidFill>
              <a:round/>
            </a:ln>
            <a:effectLst>
              <a:outerShdw blurRad="50800" dist="38100" dir="2700000" algn="tl" rotWithShape="0">
                <a:srgbClr val="4472C4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lumMod val="75000"/>
              <a:alpha val="90000"/>
            </a:schemeClr>
          </a:solidFill>
          <a:ln w="19050">
            <a:solidFill>
              <a:schemeClr val="accent1"/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/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472C4"/>
              </a:solidFill>
              <a:round/>
            </a:ln>
            <a:effectLst>
              <a:outerShdw blurRad="50800" dist="38100" dir="2700000" algn="tl" rotWithShape="0">
                <a:srgbClr val="4472C4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472C4"/>
              </a:solidFill>
              <a:round/>
            </a:ln>
            <a:effectLst>
              <a:outerShdw blurRad="50800" dist="38100" dir="2700000" algn="tl" rotWithShape="0">
                <a:srgbClr val="4472C4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FF99CC">
              <a:alpha val="90000"/>
            </a:srgbClr>
          </a:solidFill>
          <a:ln w="19050">
            <a:solidFill>
              <a:srgbClr val="FF99CC">
                <a:alpha val="98000"/>
              </a:srgb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rgbClr val="FF99CC">
                <a:alpha val="98000"/>
              </a:srgb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472C4"/>
              </a:solidFill>
              <a:round/>
            </a:ln>
            <a:effectLst>
              <a:outerShdw blurRad="50800" dist="38100" dir="2700000" algn="tl" rotWithShape="0">
                <a:srgbClr val="4472C4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lumMod val="75000"/>
              <a:alpha val="90000"/>
            </a:schemeClr>
          </a:solidFill>
          <a:ln w="19050">
            <a:solidFill>
              <a:schemeClr val="accent1"/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/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472C4"/>
              </a:solidFill>
              <a:round/>
            </a:ln>
            <a:effectLst>
              <a:outerShdw blurRad="50800" dist="38100" dir="2700000" algn="tl" rotWithShape="0">
                <a:srgbClr val="4472C4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2.1449546463133053E-2"/>
          <c:y val="0.18374890445125994"/>
          <c:w val="0.94756777531234138"/>
          <c:h val="0.76029411926693424"/>
        </c:manualLayout>
      </c:layout>
      <c:pie3DChart>
        <c:varyColors val="1"/>
        <c:ser>
          <c:idx val="0"/>
          <c:order val="0"/>
          <c:tx>
            <c:strRef>
              <c:f>'pivot client'!$B$3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rgbClr val="FF99CC">
                  <a:alpha val="90000"/>
                </a:srgbClr>
              </a:solidFill>
              <a:ln w="19050">
                <a:solidFill>
                  <a:srgbClr val="FF99CC">
                    <a:alpha val="98000"/>
                  </a:srgbClr>
                </a:solidFill>
              </a:ln>
              <a:effectLst>
                <a:innerShdw blurRad="114300">
                  <a:schemeClr val="accent1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rgbClr val="FF99CC">
                    <a:alpha val="98000"/>
                  </a:srgb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EAF-4593-A6B7-92D4C76997D1}"/>
              </c:ext>
            </c:extLst>
          </c:dPt>
          <c:dPt>
            <c:idx val="1"/>
            <c:bubble3D val="0"/>
            <c:spPr>
              <a:solidFill>
                <a:schemeClr val="accent1">
                  <a:lumMod val="75000"/>
                  <a:alpha val="90000"/>
                </a:schemeClr>
              </a:solidFill>
              <a:ln w="19050">
                <a:solidFill>
                  <a:schemeClr val="accent1"/>
                </a:solidFill>
              </a:ln>
              <a:effectLst>
                <a:innerShdw blurRad="114300">
                  <a:schemeClr val="accent2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1EAF-4593-A6B7-92D4C76997D1}"/>
              </c:ext>
            </c:extLst>
          </c:dPt>
          <c:dLbls>
            <c:dLbl>
              <c:idx val="0"/>
              <c:spPr>
                <a:solidFill>
                  <a:sysClr val="window" lastClr="FFFFFF">
                    <a:alpha val="90000"/>
                  </a:sysClr>
                </a:solidFill>
                <a:ln w="12700" cap="flat" cmpd="sng" algn="ctr">
                  <a:solidFill>
                    <a:srgbClr val="4472C4"/>
                  </a:solidFill>
                  <a:round/>
                </a:ln>
                <a:effectLst>
                  <a:outerShdw blurRad="50800" dist="38100" dir="2700000" algn="tl" rotWithShape="0">
                    <a:srgbClr val="4472C4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accent1"/>
                      </a:solidFill>
                      <a:effectLst/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AF-4593-A6B7-92D4C76997D1}"/>
                </c:ext>
              </c:extLst>
            </c:dLbl>
            <c:dLbl>
              <c:idx val="1"/>
              <c:spPr>
                <a:solidFill>
                  <a:sysClr val="window" lastClr="FFFFFF">
                    <a:alpha val="90000"/>
                  </a:sysClr>
                </a:solidFill>
                <a:ln w="12700" cap="flat" cmpd="sng" algn="ctr">
                  <a:solidFill>
                    <a:srgbClr val="4472C4"/>
                  </a:solidFill>
                  <a:round/>
                </a:ln>
                <a:effectLst>
                  <a:outerShdw blurRad="50800" dist="38100" dir="2700000" algn="tl" rotWithShape="0">
                    <a:srgbClr val="4472C4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accent2"/>
                      </a:solidFill>
                      <a:effectLst/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AF-4593-A6B7-92D4C76997D1}"/>
                </c:ext>
              </c:extLst>
            </c:dLbl>
            <c:spPr>
              <a:solidFill>
                <a:sysClr val="window" lastClr="FFFFFF">
                  <a:alpha val="90000"/>
                </a:sysClr>
              </a:solidFill>
              <a:ln w="12700" cap="flat" cmpd="sng" algn="ctr">
                <a:solidFill>
                  <a:srgbClr val="4472C4"/>
                </a:solidFill>
                <a:round/>
              </a:ln>
              <a:effectLst>
                <a:outerShdw blurRad="50800" dist="38100" dir="2700000" algn="tl" rotWithShape="0">
                  <a:srgbClr val="4472C4">
                    <a:lumMod val="75000"/>
                    <a:alpha val="40000"/>
                  </a:srgbClr>
                </a:outerShdw>
              </a:effectLst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accent1"/>
                    </a:solidFill>
                    <a:effectLst/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'pivot client'!$A$4:$A$6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'pivot client'!$B$4:$B$6</c:f>
              <c:numCache>
                <c:formatCode>General</c:formatCode>
                <c:ptCount val="2"/>
                <c:pt idx="0">
                  <c:v>2645</c:v>
                </c:pt>
                <c:pt idx="1">
                  <c:v>2724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EAF-4593-A6B7-92D4C76997D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legend>
      <c:legendPos val="l"/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Account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5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27C-4C53-B358-C04CEBABE2D0}"/>
              </c:ext>
            </c:extLst>
          </c:dPt>
          <c:dPt>
            <c:idx val="1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27C-4C53-B358-C04CEBABE2D0}"/>
              </c:ext>
            </c:extLst>
          </c:dPt>
          <c:dLbls>
            <c:dLbl>
              <c:idx val="0"/>
              <c:layout>
                <c:manualLayout>
                  <c:x val="-8.1571631671041117E-2"/>
                  <c:y val="-0.1497193059200933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27C-4C53-B358-C04CEBABE2D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loanp2!$F$3:$F$4</c:f>
              <c:strCache>
                <c:ptCount val="2"/>
                <c:pt idx="0">
                  <c:v>no</c:v>
                </c:pt>
                <c:pt idx="1">
                  <c:v>shared</c:v>
                </c:pt>
              </c:strCache>
            </c:strRef>
          </c:cat>
          <c:val>
            <c:numRef>
              <c:f>loanp2!$G$3:$G$4</c:f>
              <c:numCache>
                <c:formatCode>0%</c:formatCode>
                <c:ptCount val="2"/>
                <c:pt idx="0">
                  <c:v>0.78739002932551316</c:v>
                </c:pt>
                <c:pt idx="1">
                  <c:v>0.21260997067448681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27C-4C53-B358-C04CEBABE2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 b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3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000" b="0" i="0" u="none" strike="noStrike" kern="1200" baseline="0">
      <a:effectLst/>
    </cs:defRPr>
    <cs:bodyPr rot="0" spcFirstLastPara="1" vertOverflow="clip" horzOverflow="clip" vert="horz" wrap="square" lIns="38100" tIns="19050" rIns="38100" bIns="19050" anchor="ctr" anchorCtr="1">
      <a:spAutoFit/>
    </cs:bodyPr>
  </cs:dataLabel>
  <cs:dataLabelCallout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000" b="0" i="0" u="none" strike="noStrike" kern="1200" baseline="0">
      <a:effectLst/>
    </cs:defRPr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tx1"/>
    </cs:fontRef>
    <cs:spPr>
      <a:solidFill>
        <a:schemeClr val="phClr">
          <a:alpha val="90000"/>
        </a:schemeClr>
      </a:solidFill>
      <a:ln w="19050">
        <a:solidFill>
          <a:schemeClr val="phClr">
            <a:lumMod val="75000"/>
          </a:schemeClr>
        </a:solidFill>
      </a:ln>
      <a:effectLst>
        <a:innerShdw blurRad="114300">
          <a:schemeClr val="phClr">
            <a:lumMod val="75000"/>
          </a:schemeClr>
        </a:innerShdw>
      </a:effectLst>
      <a:scene3d>
        <a:camera prst="orthographicFront"/>
        <a:lightRig rig="threePt" dir="t"/>
      </a:scene3d>
      <a:sp3d contourW="19050" prstMaterial="flat">
        <a:contourClr>
          <a:schemeClr val="accent4">
            <a:lumMod val="75000"/>
          </a:schemeClr>
        </a:contourClr>
      </a:sp3d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fif>
</file>

<file path=ppt/media/image2.jfif>
</file>

<file path=ppt/media/image3.jfif>
</file>

<file path=ppt/media/image4.jfif>
</file>

<file path=ppt/media/image5.jfif>
</file>

<file path=ppt/media/image6.png>
</file>

<file path=ppt/media/image7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A5A83-12D1-4423-9C21-F384E3F9BC69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C3F57D-D994-47F7-92C8-FE1FB9C64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06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A8D50-4521-4AC4-A19E-C530901BD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1A4922-B139-4082-94DD-BEEB9790DD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1BC41-410B-4AC2-A187-673D00382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E86D9-3807-4B7C-A0B2-CB18B8A49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A18C3-57D8-4043-9F58-E22DDB54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987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FABA5-456B-4FEF-AAB7-68D3DFD12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F7688C-72A8-4F3B-8299-34CC04E90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C75FC-B17F-472C-9694-8641184A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30F81-604A-4588-A0E2-4A2DDC726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29F64-B295-4750-AEE1-8C86A08A0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850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50636E-2620-48CE-8EAA-7400DAE19A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541811-2466-4D85-8E5A-494365AE5C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603B7-78E5-4383-8CB4-B97DE00FB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2606F-9A40-4CDA-91D7-BD7E4695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93CBD-F070-402E-B8A0-DBBC3A63E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793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FA322-E1FE-498D-9A39-DCBFE79D2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1B966-B807-4A5D-98B5-5A48A3280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A8E82-D3BC-4D50-B5F7-C25B6E31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3B453-7D59-435B-B814-3D4E14A49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C333A-0D0E-4888-BE5A-6E48ACB71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917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D749A-7584-4476-9F6D-1E4DC8BF7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5945EF-237B-4180-8A04-D5E1D56C71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B7D3-BCDE-40CB-937C-03027002D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29922-F3BE-42B1-9CB5-A25FE9E37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1EDC3-0E73-4590-A214-8BFA4B9E6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488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D56F-7B4F-419C-8EBE-E40621DB0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AFD87-4041-46B5-9751-3E287A28D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34B730-A546-442D-9FE4-CB4D8CDAA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B6A100-213D-4C64-90EA-CED4127C9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CBC46-4C00-4909-BA58-37EA6EBD8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EE3A2-8C39-4081-9B40-047219AE5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996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9133D-B6B3-4866-A870-C36D845DA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A5E56A-C01B-47AD-910A-52D1B45F5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3B8CC7-305E-4B52-A211-5AA686C10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68FAFF-5640-428E-97A2-A79DFE2C6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23D1A5-8337-4CD4-911C-FB6025B6A3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2782AA-A794-432F-8819-4E1AB445B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1C3C29-BD6E-47D6-8957-669C1F69C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12DDA6-B058-4644-BB12-7260C6DD8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52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3B98-F8B6-4158-BACF-0A555D70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2E1BF4-1225-4E8A-897C-41360C541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4E4EE-B9CE-452E-A761-41593DC7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1E3A36-AA4E-447C-9C84-DA7E5C920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887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4DB66F-A54B-447D-AA65-7C02DBBA5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01B58D-944F-42D7-86F0-9490A509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4A21D-983A-402F-867A-051AA5DC1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064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32D9-FB9A-4B02-AF37-46A0500AF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4C913-B7BA-45EB-8831-2534C675B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1E0695-1B42-48CA-9F17-98893A9A06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0793D0-B768-409A-B8C5-52FA58806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2/7/2022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43FD7-2C78-41B4-A1CD-1F62F1014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C10BE-9E79-4B8F-BA69-9FCFC6B74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596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821DA-1C27-4661-8C1C-FCC92DA7F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81C5C3-89DD-4DD2-95A2-7BD312369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1E954-F0A1-483F-BE4A-EDEF33B306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417493-11F4-47C2-9B8B-590E55995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2/7/2022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B0B59F-FD46-4688-90F3-D5DB5625D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E3F92-BD1D-4F7B-9E06-45C914863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011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45CB74-A7C0-4027-9387-442FABF83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F80E8-AC0F-4967-B9B7-20E536238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4DBC0-2111-4E84-96F3-4E4C8495A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C5BD4-1BEC-404A-8C9A-E9D078023E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5106A-C2C3-4540-9EF0-B2B0D21AC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4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E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DBB5F96-4884-4D20-B481-E4812A72CAD0}"/>
              </a:ext>
            </a:extLst>
          </p:cNvPr>
          <p:cNvSpPr txBox="1"/>
          <p:nvPr/>
        </p:nvSpPr>
        <p:spPr>
          <a:xfrm>
            <a:off x="887897" y="2650434"/>
            <a:ext cx="4731026" cy="17543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5400" b="1" dirty="0">
                <a:solidFill>
                  <a:schemeClr val="accent1">
                    <a:lumMod val="50000"/>
                  </a:schemeClr>
                </a:solidFill>
              </a:rPr>
              <a:t>LOAN MARKITING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601D90F-5B33-434C-AA3A-A4F47CD25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175" y="1846974"/>
            <a:ext cx="5522015" cy="466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66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9C618FF-542F-426B-8C8B-3490300708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0876999"/>
              </p:ext>
            </p:extLst>
          </p:nvPr>
        </p:nvGraphicFramePr>
        <p:xfrm>
          <a:off x="475667" y="1744470"/>
          <a:ext cx="6282941" cy="48021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B7E99EC-D192-496A-AA8D-88EB3A84148C}"/>
              </a:ext>
            </a:extLst>
          </p:cNvPr>
          <p:cNvSpPr txBox="1"/>
          <p:nvPr/>
        </p:nvSpPr>
        <p:spPr>
          <a:xfrm>
            <a:off x="6096000" y="2828835"/>
            <a:ext cx="51432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percentage of male is 51% and female is 49%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average of age of our clients is 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45-46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9FB58D-ADC3-4BC3-A466-9AECACEAA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5100" y="4410075"/>
            <a:ext cx="1866900" cy="24479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CD3D52-BE41-46D8-9961-DC7CF77FADB2}"/>
              </a:ext>
            </a:extLst>
          </p:cNvPr>
          <p:cNvSpPr txBox="1"/>
          <p:nvPr/>
        </p:nvSpPr>
        <p:spPr>
          <a:xfrm>
            <a:off x="5300870" y="490331"/>
            <a:ext cx="469127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Insights</a:t>
            </a:r>
            <a:endParaRPr lang="ar-EG" sz="3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921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EA7BDE5-3D85-4DEF-9F03-DA273739A98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6092363"/>
              </p:ext>
            </p:extLst>
          </p:nvPr>
        </p:nvGraphicFramePr>
        <p:xfrm>
          <a:off x="132522" y="1484244"/>
          <a:ext cx="5963479" cy="52611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84378BB-B798-4577-807E-9A0A6969D579}"/>
              </a:ext>
            </a:extLst>
          </p:cNvPr>
          <p:cNvSpPr txBox="1"/>
          <p:nvPr/>
        </p:nvSpPr>
        <p:spPr>
          <a:xfrm>
            <a:off x="5711688" y="2828835"/>
            <a:ext cx="46719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percentage of shared account is 21% and non-shared is 79%.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Hint: shared account has two account user and owner.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943FB-766D-4EEF-8C3E-3216B540F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8139" y="3716229"/>
            <a:ext cx="2451339" cy="30291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457A7B-5EEC-48CD-9B89-83CF28BD9166}"/>
              </a:ext>
            </a:extLst>
          </p:cNvPr>
          <p:cNvSpPr txBox="1"/>
          <p:nvPr/>
        </p:nvSpPr>
        <p:spPr>
          <a:xfrm>
            <a:off x="4996069" y="344556"/>
            <a:ext cx="3988904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Insights</a:t>
            </a:r>
            <a:endParaRPr lang="ar-EG" sz="3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92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4378BB-B798-4577-807E-9A0A6969D579}"/>
              </a:ext>
            </a:extLst>
          </p:cNvPr>
          <p:cNvSpPr txBox="1"/>
          <p:nvPr/>
        </p:nvSpPr>
        <p:spPr>
          <a:xfrm>
            <a:off x="526422" y="2246068"/>
            <a:ext cx="9431042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AutoNum type="arabicParenR"/>
            </a:pP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city with the highest  clients is New York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Aft>
                <a:spcPts val="600"/>
              </a:spcAft>
              <a:buFontTx/>
              <a:buAutoNum type="arabicParenR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city that has largest percentage of clients takes loans is New York.</a:t>
            </a:r>
          </a:p>
          <a:p>
            <a:pPr marL="342900" indent="-342900">
              <a:spcAft>
                <a:spcPts val="600"/>
              </a:spcAft>
              <a:buAutoNum type="arabicParenR"/>
            </a:pP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as we explained that the most use of loans is to buy a home.</a:t>
            </a:r>
          </a:p>
          <a:p>
            <a:pPr marL="342900" indent="-342900">
              <a:spcAft>
                <a:spcPts val="600"/>
              </a:spcAft>
              <a:buAutoNum type="arabicParenR"/>
            </a:pP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we have seen, the oldest age to take a loan 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29-38 and </a:t>
            </a: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larges. </a:t>
            </a:r>
          </a:p>
          <a:p>
            <a:pPr marL="342900" indent="-342900">
              <a:spcAft>
                <a:spcPts val="600"/>
              </a:spcAft>
              <a:buAutoNum type="arabicParenR"/>
            </a:pP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the most duration used is 60 months.</a:t>
            </a:r>
          </a:p>
          <a:p>
            <a:pPr>
              <a:spcAft>
                <a:spcPts val="600"/>
              </a:spcAft>
            </a:pP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5) And the most months  that people take loans are 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Sept and Dec .</a:t>
            </a:r>
          </a:p>
          <a:p>
            <a:pPr>
              <a:spcAft>
                <a:spcPts val="600"/>
              </a:spcAft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520E04-0B22-4ACB-B4B8-CC8736FBEFEB}"/>
              </a:ext>
            </a:extLst>
          </p:cNvPr>
          <p:cNvSpPr txBox="1"/>
          <p:nvPr/>
        </p:nvSpPr>
        <p:spPr>
          <a:xfrm>
            <a:off x="3897297" y="550301"/>
            <a:ext cx="4261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Recommendations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BF06D2-932C-4184-A42E-39E32EC86AE2}"/>
              </a:ext>
            </a:extLst>
          </p:cNvPr>
          <p:cNvSpPr txBox="1"/>
          <p:nvPr/>
        </p:nvSpPr>
        <p:spPr>
          <a:xfrm>
            <a:off x="526422" y="1611111"/>
            <a:ext cx="4385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According to analysis and charts: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BD0110-7600-416E-A3DB-7803D4472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9697" y="3769828"/>
            <a:ext cx="4182303" cy="298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643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4378BB-B798-4577-807E-9A0A6969D579}"/>
              </a:ext>
            </a:extLst>
          </p:cNvPr>
          <p:cNvSpPr txBox="1"/>
          <p:nvPr/>
        </p:nvSpPr>
        <p:spPr>
          <a:xfrm>
            <a:off x="126609" y="2463529"/>
            <a:ext cx="7533148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Based on our analysis we 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recommend for business to target clients in 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New York 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city, their age in range 29-38, you can launch your offer in these months (Dec, Sept) and with duration 60 month for pay off.</a:t>
            </a:r>
            <a:endParaRPr lang="en-GB" sz="16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Based on  this demographic of Facebook users is between 25 and 35 years old. 18.8% male and 12.8% female. It is within our scope so our campaign will rely more on Facebook ads.</a:t>
            </a:r>
          </a:p>
          <a:p>
            <a:pPr>
              <a:spcAft>
                <a:spcPts val="600"/>
              </a:spcAft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spcAft>
                <a:spcPts val="600"/>
              </a:spcAft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33845E-DD05-4BE2-8B51-BCD9840CF70D}"/>
              </a:ext>
            </a:extLst>
          </p:cNvPr>
          <p:cNvSpPr txBox="1"/>
          <p:nvPr/>
        </p:nvSpPr>
        <p:spPr>
          <a:xfrm>
            <a:off x="2347469" y="916596"/>
            <a:ext cx="51858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Advices</a:t>
            </a:r>
            <a:endParaRPr lang="en-US" sz="32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9DC237-EFF5-43DE-822B-83E43FBDF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757" y="3154018"/>
            <a:ext cx="4532243" cy="358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458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DF4FFD4-B5CA-4F01-8801-6CB27F177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871" y="2080591"/>
            <a:ext cx="7407964" cy="329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870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AEA0-FD0B-434A-BAA0-783809255B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745" y="1231862"/>
            <a:ext cx="8361229" cy="692353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member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E67BC9-73EC-4AD0-AACD-FFC3411ECB01}"/>
              </a:ext>
            </a:extLst>
          </p:cNvPr>
          <p:cNvSpPr txBox="1"/>
          <p:nvPr/>
        </p:nvSpPr>
        <p:spPr>
          <a:xfrm>
            <a:off x="463826" y="2828834"/>
            <a:ext cx="563217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Dina Mohsen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Anan Mohamed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Salma Hasan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Sara Mamdouh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F030105-8034-4534-8D45-EE6F9C96F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948" y="2440866"/>
            <a:ext cx="7474226" cy="441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315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9C084-7DA9-4EBA-A81D-8DF3D2A75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7184" y="762690"/>
            <a:ext cx="5406886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Scope</a:t>
            </a:r>
            <a:endParaRPr lang="ar-EG" b="1" dirty="0">
              <a:solidFill>
                <a:schemeClr val="accent1">
                  <a:lumMod val="50000"/>
                </a:schemeClr>
              </a:solidFill>
              <a:latin typeface="Aharoni" panose="020108030201040302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3BE99-3D7B-4B48-9D9C-1E9722512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002" y="3451847"/>
            <a:ext cx="6112772" cy="1325563"/>
          </a:xfrm>
        </p:spPr>
        <p:txBody>
          <a:bodyPr/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about ENB bank includes loans, clients, accounts and disposition from 2013 to 2018.</a:t>
            </a:r>
          </a:p>
          <a:p>
            <a:endParaRPr lang="ar-E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EA1C5-9495-4B36-A0AE-C12AD22EF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774" y="2766184"/>
            <a:ext cx="5648945" cy="360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5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9C084-7DA9-4EBA-A81D-8DF3D2A75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7184" y="762690"/>
            <a:ext cx="5406886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Steps</a:t>
            </a:r>
            <a:endParaRPr lang="ar-EG" b="1" dirty="0">
              <a:solidFill>
                <a:schemeClr val="accent1">
                  <a:lumMod val="50000"/>
                </a:schemeClr>
              </a:solidFill>
              <a:latin typeface="Aharoni" panose="020108030201040302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3BE99-3D7B-4B48-9D9C-1E9722512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002" y="1789471"/>
            <a:ext cx="6112772" cy="2987939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Navigating  and understanding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Playing with data &amp;Removing redundant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Business Questions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Answering Questions&amp; get the insights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Recommendations for the business </a:t>
            </a:r>
          </a:p>
          <a:p>
            <a:endParaRPr lang="ar-E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EA1C5-9495-4B36-A0AE-C12AD22EF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774" y="2766184"/>
            <a:ext cx="5648945" cy="360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649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A017BBE-7FF0-430F-83AC-A74DD6C424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4566756"/>
              </p:ext>
            </p:extLst>
          </p:nvPr>
        </p:nvGraphicFramePr>
        <p:xfrm>
          <a:off x="106017" y="2093844"/>
          <a:ext cx="9329531" cy="43864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B98064F-E26E-485B-9B94-B18BDB54322B}"/>
              </a:ext>
            </a:extLst>
          </p:cNvPr>
          <p:cNvSpPr txBox="1"/>
          <p:nvPr/>
        </p:nvSpPr>
        <p:spPr>
          <a:xfrm>
            <a:off x="662609" y="1095154"/>
            <a:ext cx="105275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the city that has the  highest n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umber</a:t>
            </a:r>
            <a:r>
              <a:rPr lang="en-GB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clients?</a:t>
            </a:r>
            <a:endParaRPr lang="en-US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7D2682-59CA-4FE0-9A80-5BC10F216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5100" y="4227443"/>
            <a:ext cx="1866900" cy="260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58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D3F1807-CC07-4F2F-855B-3DD2BF297C9D}"/>
              </a:ext>
            </a:extLst>
          </p:cNvPr>
          <p:cNvSpPr txBox="1"/>
          <p:nvPr/>
        </p:nvSpPr>
        <p:spPr>
          <a:xfrm>
            <a:off x="271719" y="732612"/>
            <a:ext cx="113504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2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the city that  has highest percentage of clients take loans ?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19EFA-DB70-4A48-B1B6-FE7683D26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056" y="4007332"/>
            <a:ext cx="1866900" cy="2792712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2C6A6B7-03FA-44D0-BFFF-79A0511EB1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3319921"/>
              </p:ext>
            </p:extLst>
          </p:nvPr>
        </p:nvGraphicFramePr>
        <p:xfrm>
          <a:off x="412955" y="2057399"/>
          <a:ext cx="9419303" cy="42254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11733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D3F1807-CC07-4F2F-855B-3DD2BF297C9D}"/>
              </a:ext>
            </a:extLst>
          </p:cNvPr>
          <p:cNvSpPr txBox="1"/>
          <p:nvPr/>
        </p:nvSpPr>
        <p:spPr>
          <a:xfrm>
            <a:off x="424070" y="591571"/>
            <a:ext cx="10508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en-GB" sz="3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highest purpose?</a:t>
            </a:r>
            <a:endParaRPr lang="en-US" sz="36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EDF692-3CFF-4CDC-87A9-7E0984243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5952" y="4093625"/>
            <a:ext cx="1866900" cy="2764375"/>
          </a:xfrm>
          <a:prstGeom prst="rect">
            <a:avLst/>
          </a:prstGeom>
        </p:spPr>
      </p:pic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683BB6E-E01A-4E9D-8943-042045C995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0250450"/>
              </p:ext>
            </p:extLst>
          </p:nvPr>
        </p:nvGraphicFramePr>
        <p:xfrm>
          <a:off x="139148" y="1659989"/>
          <a:ext cx="9256312" cy="5036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6206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D3F1807-CC07-4F2F-855B-3DD2BF297C9D}"/>
              </a:ext>
            </a:extLst>
          </p:cNvPr>
          <p:cNvSpPr txBox="1"/>
          <p:nvPr/>
        </p:nvSpPr>
        <p:spPr>
          <a:xfrm>
            <a:off x="384313" y="830110"/>
            <a:ext cx="10760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3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the most month has number of loans?</a:t>
            </a:r>
            <a:endParaRPr lang="en-US" sz="36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B98F3-F02B-436C-A7B7-A804944D6C5F}"/>
              </a:ext>
            </a:extLst>
          </p:cNvPr>
          <p:cNvSpPr txBox="1"/>
          <p:nvPr/>
        </p:nvSpPr>
        <p:spPr>
          <a:xfrm>
            <a:off x="1231819" y="2451842"/>
            <a:ext cx="3490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C215B40-093E-4FD6-A927-2AECC7515E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4289199"/>
              </p:ext>
            </p:extLst>
          </p:nvPr>
        </p:nvGraphicFramePr>
        <p:xfrm>
          <a:off x="384313" y="1921564"/>
          <a:ext cx="8719930" cy="46250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75A5036-09CA-4477-A205-521B32A85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6498" y="3647660"/>
            <a:ext cx="2629728" cy="321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34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D3F1807-CC07-4F2F-855B-3DD2BF297C9D}"/>
              </a:ext>
            </a:extLst>
          </p:cNvPr>
          <p:cNvSpPr txBox="1"/>
          <p:nvPr/>
        </p:nvSpPr>
        <p:spPr>
          <a:xfrm>
            <a:off x="212034" y="685225"/>
            <a:ext cx="10734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the most used duration to pay off the loan?</a:t>
            </a:r>
            <a:endParaRPr lang="en-US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8B9E1E8-50F6-4227-95FC-4CEC45193C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3873934"/>
              </p:ext>
            </p:extLst>
          </p:nvPr>
        </p:nvGraphicFramePr>
        <p:xfrm>
          <a:off x="0" y="1798478"/>
          <a:ext cx="7699513" cy="49203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1DA1934-65DE-4651-8CB3-92F1CFCDE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854" y="3679342"/>
            <a:ext cx="2126146" cy="30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53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890</TotalTime>
  <Words>350</Words>
  <Application>Microsoft Office PowerPoint</Application>
  <PresentationFormat>Widescreen</PresentationFormat>
  <Paragraphs>54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Aharoni</vt:lpstr>
      <vt:lpstr>Arial</vt:lpstr>
      <vt:lpstr>Calibri</vt:lpstr>
      <vt:lpstr>Calibri Light</vt:lpstr>
      <vt:lpstr>Wingdings</vt:lpstr>
      <vt:lpstr>Office Theme</vt:lpstr>
      <vt:lpstr>PowerPoint Presentation</vt:lpstr>
      <vt:lpstr>Team member</vt:lpstr>
      <vt:lpstr>Scope</vt:lpstr>
      <vt:lpstr>Steps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Loans Marketing</dc:title>
  <dc:creator>Dina Mohsen</dc:creator>
  <cp:lastModifiedBy>mohamed ali abo kamar</cp:lastModifiedBy>
  <cp:revision>31</cp:revision>
  <dcterms:created xsi:type="dcterms:W3CDTF">2022-02-05T15:27:58Z</dcterms:created>
  <dcterms:modified xsi:type="dcterms:W3CDTF">2022-02-07T14:34:00Z</dcterms:modified>
</cp:coreProperties>
</file>

<file path=docProps/thumbnail.jpeg>
</file>